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71" r:id="rId9"/>
    <p:sldId id="265" r:id="rId10"/>
    <p:sldId id="266" r:id="rId11"/>
    <p:sldId id="267" r:id="rId12"/>
    <p:sldId id="269" r:id="rId13"/>
    <p:sldId id="270" r:id="rId14"/>
    <p:sldId id="272" r:id="rId15"/>
    <p:sldId id="273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1638DC-EEAC-609D-A66C-5666BAF9E7B5}" v="87" dt="2021-08-12T05:46:53.686"/>
    <p1510:client id="{6DC1F60E-709E-EC59-1D5D-1332588DE69B}" v="528" dt="2021-08-12T05:14:25.536"/>
    <p1510:client id="{ED039466-377A-472C-A3CB-60666F6E8740}" v="95" dt="2021-08-12T04:22:52.8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2021-08-11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71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2021-08-11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51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2021-08-11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956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2021-08-11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982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2021-08-11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6234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2021-08-11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9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2021-08-11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469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2021-08-11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272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2021-08-11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682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2021-08-11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606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2021-08-11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493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6825D-2B69-4989-8861-A6901ABADB6C}" type="datetimeFigureOut">
              <a:rPr lang="ko-KR" altLang="en-US" smtClean="0"/>
              <a:t>2021-08-11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743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582845"/>
            <a:ext cx="9144000" cy="2387600"/>
          </a:xfrm>
        </p:spPr>
        <p:txBody>
          <a:bodyPr>
            <a:normAutofit/>
          </a:bodyPr>
          <a:lstStyle/>
          <a:p>
            <a:r>
              <a:rPr lang="ko-KR" altLang="en-US" sz="4000" b="1" dirty="0">
                <a:ea typeface="맑은 고딕"/>
              </a:rPr>
              <a:t>MULTIMOADAL TRANSFORMER FOR UNALIGNED MULTIMODAL LAGUAGE SEQUENCES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ko-KR" altLang="en-US" dirty="0">
                <a:ea typeface="맑은 고딕"/>
              </a:rPr>
              <a:t>2021.08.12 REVIEW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9210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6E78F8-5E92-4F3B-A72B-628C4B060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sz="3200" b="1" dirty="0"/>
              <a:t>PROPOSED METHOD</a:t>
            </a:r>
            <a:br>
              <a:rPr lang="ko-KR" altLang="en-US" sz="3200" b="1" dirty="0">
                <a:ea typeface="맑은 고딕"/>
              </a:rPr>
            </a:br>
            <a:r>
              <a:rPr lang="ko-KR" sz="3200" b="1" dirty="0"/>
              <a:t>(4) </a:t>
            </a:r>
            <a:r>
              <a:rPr lang="ko-KR" sz="3200" b="1" dirty="0" err="1"/>
              <a:t>Self-Attention</a:t>
            </a:r>
            <a:r>
              <a:rPr lang="ko-KR" sz="3200" b="1" dirty="0"/>
              <a:t> </a:t>
            </a:r>
            <a:r>
              <a:rPr lang="ko-KR" sz="3200" b="1" dirty="0" err="1"/>
              <a:t>Transformers</a:t>
            </a:r>
            <a:r>
              <a:rPr lang="ko-KR" sz="3200" b="1" dirty="0"/>
              <a:t> and </a:t>
            </a:r>
            <a:r>
              <a:rPr lang="ko-KR" sz="3200" b="1" dirty="0" err="1"/>
              <a:t>Prediction</a:t>
            </a:r>
            <a:endParaRPr lang="ko-KR" altLang="en-US" dirty="0" err="1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65B5DB-9F41-40AB-BCDC-29D31CE96D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3E6AC3D-A406-4B47-B4C8-00CD78DC6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1491" y="1784332"/>
            <a:ext cx="5577608" cy="4005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02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6E78F8-5E92-4F3B-A72B-628C4B060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>
                <a:ea typeface="맑은 고딕"/>
              </a:rPr>
              <a:t>EXPERIMENT</a:t>
            </a:r>
            <a:endParaRPr lang="ko-KR" altLang="en-US" sz="3200" b="1" dirty="0"/>
          </a:p>
        </p:txBody>
      </p:sp>
      <p:pic>
        <p:nvPicPr>
          <p:cNvPr id="4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79353D3D-E0B2-40BB-A9F5-93DFD9FE29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5445" y="1753318"/>
            <a:ext cx="4603096" cy="4351338"/>
          </a:xfrm>
        </p:spPr>
      </p:pic>
      <p:pic>
        <p:nvPicPr>
          <p:cNvPr id="12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93EE3653-7607-4C3F-BAAC-1A1509C8E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3232" y="1753318"/>
            <a:ext cx="503858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5997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6E78F8-5E92-4F3B-A72B-628C4B060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b="1" dirty="0">
                <a:latin typeface="Malgun Gothic"/>
                <a:ea typeface="Malgun Gothic"/>
              </a:rPr>
              <a:t>EXPERIMENT</a:t>
            </a:r>
            <a:endParaRPr lang="ko-KR" dirty="0"/>
          </a:p>
        </p:txBody>
      </p:sp>
      <p:pic>
        <p:nvPicPr>
          <p:cNvPr id="4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C0AA334F-E238-499C-8A99-5041523CD1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7801" y="1825625"/>
            <a:ext cx="9756397" cy="4351338"/>
          </a:xfrm>
        </p:spPr>
      </p:pic>
    </p:spTree>
    <p:extLst>
      <p:ext uri="{BB962C8B-B14F-4D97-AF65-F5344CB8AC3E}">
        <p14:creationId xmlns:p14="http://schemas.microsoft.com/office/powerpoint/2010/main" val="157113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6E78F8-5E92-4F3B-A72B-628C4B060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b="1" dirty="0">
                <a:latin typeface="Malgun Gothic"/>
                <a:ea typeface="Malgun Gothic"/>
              </a:rPr>
              <a:t>EXPERIMENT</a:t>
            </a:r>
            <a:endParaRPr lang="ko-KR" dirty="0"/>
          </a:p>
        </p:txBody>
      </p:sp>
      <p:pic>
        <p:nvPicPr>
          <p:cNvPr id="4" name="그림 4">
            <a:extLst>
              <a:ext uri="{FF2B5EF4-FFF2-40B4-BE49-F238E27FC236}">
                <a16:creationId xmlns:a16="http://schemas.microsoft.com/office/drawing/2014/main" id="{9CD93E73-6179-4736-B621-CE72ED96E2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7330" y="1825625"/>
            <a:ext cx="5937340" cy="4351338"/>
          </a:xfrm>
        </p:spPr>
      </p:pic>
    </p:spTree>
    <p:extLst>
      <p:ext uri="{BB962C8B-B14F-4D97-AF65-F5344CB8AC3E}">
        <p14:creationId xmlns:p14="http://schemas.microsoft.com/office/powerpoint/2010/main" val="1988821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12D5B4-5739-4BF0-9DC1-0470180A0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b="1" dirty="0">
                <a:latin typeface="Malgun Gothic"/>
                <a:ea typeface="Malgun Gothic"/>
              </a:rPr>
              <a:t>EXPERIMENT</a:t>
            </a:r>
            <a:endParaRPr lang="ko-KR" dirty="0"/>
          </a:p>
        </p:txBody>
      </p:sp>
      <p:pic>
        <p:nvPicPr>
          <p:cNvPr id="4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924E0F81-5815-4CB1-ACC8-E385D37CAA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83761" y="1825625"/>
            <a:ext cx="4224477" cy="4351338"/>
          </a:xfrm>
        </p:spPr>
      </p:pic>
    </p:spTree>
    <p:extLst>
      <p:ext uri="{BB962C8B-B14F-4D97-AF65-F5344CB8AC3E}">
        <p14:creationId xmlns:p14="http://schemas.microsoft.com/office/powerpoint/2010/main" val="27337247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E8C670-4DCC-46EF-A7EB-2C0A79286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b="1" dirty="0">
                <a:latin typeface="Malgun Gothic"/>
                <a:ea typeface="Malgun Gothic"/>
              </a:rPr>
              <a:t>EXPERIMENT</a:t>
            </a:r>
            <a:endParaRPr lang="ko-KR" dirty="0"/>
          </a:p>
        </p:txBody>
      </p:sp>
      <p:pic>
        <p:nvPicPr>
          <p:cNvPr id="4" name="그림 4">
            <a:extLst>
              <a:ext uri="{FF2B5EF4-FFF2-40B4-BE49-F238E27FC236}">
                <a16:creationId xmlns:a16="http://schemas.microsoft.com/office/drawing/2014/main" id="{A7B303B1-C80B-484A-84EA-3111A2C3AA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7776" y="1825625"/>
            <a:ext cx="10036448" cy="4351338"/>
          </a:xfrm>
        </p:spPr>
      </p:pic>
    </p:spTree>
    <p:extLst>
      <p:ext uri="{BB962C8B-B14F-4D97-AF65-F5344CB8AC3E}">
        <p14:creationId xmlns:p14="http://schemas.microsoft.com/office/powerpoint/2010/main" val="965954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6E78F8-5E92-4F3B-A72B-628C4B060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sz="3200" b="1" dirty="0">
                <a:ea typeface="맑은 고딕"/>
              </a:rPr>
              <a:t>CONTENTS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65B5DB-9F41-40AB-BCDC-29D31CE96D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ko-KR" altLang="en-US" sz="1800" dirty="0">
                <a:ea typeface="맑은 고딕"/>
              </a:rPr>
              <a:t>INTRODUCTION</a:t>
            </a:r>
            <a:endParaRPr lang="ko-KR" sz="1800">
              <a:ea typeface="맑은 고딕"/>
            </a:endParaRPr>
          </a:p>
          <a:p>
            <a:pPr marL="0" indent="0">
              <a:buNone/>
            </a:pPr>
            <a:endParaRPr lang="ko-KR" altLang="en-US" sz="1800" dirty="0">
              <a:ea typeface="맑은 고딕"/>
            </a:endParaRPr>
          </a:p>
          <a:p>
            <a:pPr marL="0" indent="0">
              <a:buNone/>
            </a:pPr>
            <a:r>
              <a:rPr lang="ko-KR" altLang="en-US" sz="1800" dirty="0">
                <a:ea typeface="맑은 고딕"/>
              </a:rPr>
              <a:t>RELATED WORKS</a:t>
            </a:r>
          </a:p>
          <a:p>
            <a:pPr marL="0" indent="0">
              <a:buNone/>
            </a:pPr>
            <a:endParaRPr lang="ko-KR" altLang="en-US" sz="1800" dirty="0">
              <a:ea typeface="맑은 고딕"/>
            </a:endParaRPr>
          </a:p>
          <a:p>
            <a:pPr marL="0" indent="0">
              <a:buNone/>
            </a:pPr>
            <a:r>
              <a:rPr lang="ko-KR" altLang="en-US" sz="1800" dirty="0">
                <a:ea typeface="맑은 고딕"/>
              </a:rPr>
              <a:t>PROPOSED METHOD : Multimodal Transformer (</a:t>
            </a:r>
            <a:r>
              <a:rPr lang="ko-KR" altLang="en-US" sz="1800" dirty="0" err="1">
                <a:ea typeface="맑은 고딕"/>
              </a:rPr>
              <a:t>MulT</a:t>
            </a:r>
            <a:r>
              <a:rPr lang="ko-KR" altLang="en-US" sz="1800" dirty="0">
                <a:ea typeface="맑은 고딕"/>
              </a:rPr>
              <a:t>)</a:t>
            </a:r>
          </a:p>
          <a:p>
            <a:pPr marL="0" indent="0">
              <a:buNone/>
            </a:pPr>
            <a:endParaRPr lang="ko-KR" altLang="en-US" sz="1800" dirty="0">
              <a:ea typeface="맑은 고딕"/>
            </a:endParaRPr>
          </a:p>
          <a:p>
            <a:pPr marL="0" indent="0">
              <a:buNone/>
            </a:pPr>
            <a:r>
              <a:rPr lang="ko-KR" altLang="en-US" sz="1800" dirty="0">
                <a:ea typeface="맑은 고딕"/>
              </a:rPr>
              <a:t>EXPERIMENT</a:t>
            </a:r>
          </a:p>
        </p:txBody>
      </p:sp>
    </p:spTree>
    <p:extLst>
      <p:ext uri="{BB962C8B-B14F-4D97-AF65-F5344CB8AC3E}">
        <p14:creationId xmlns:p14="http://schemas.microsoft.com/office/powerpoint/2010/main" val="3124768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6E78F8-5E92-4F3B-A72B-628C4B060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sz="3200" b="1" dirty="0"/>
              <a:t>INTRODUCTION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65B5DB-9F41-40AB-BCDC-29D31CE96D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ko-KR" altLang="en-US" sz="1800" dirty="0">
                <a:ea typeface="맑은 고딕"/>
              </a:rPr>
              <a:t>- </a:t>
            </a:r>
            <a:r>
              <a:rPr lang="ko-KR" altLang="en-US" sz="1800" dirty="0" err="1">
                <a:ea typeface="맑은 고딕"/>
              </a:rPr>
              <a:t>multimodal</a:t>
            </a:r>
            <a:r>
              <a:rPr lang="ko-KR" altLang="en-US" sz="1800" dirty="0">
                <a:ea typeface="맑은 고딕"/>
              </a:rPr>
              <a:t> : </a:t>
            </a:r>
            <a:r>
              <a:rPr lang="ko-KR" altLang="en-US" sz="1800" dirty="0" err="1">
                <a:ea typeface="맑은 고딕"/>
              </a:rPr>
              <a:t>language</a:t>
            </a:r>
            <a:r>
              <a:rPr lang="ko-KR" altLang="en-US" sz="1800" dirty="0">
                <a:ea typeface="맑은 고딕"/>
              </a:rPr>
              <a:t>, </a:t>
            </a:r>
            <a:r>
              <a:rPr lang="ko-KR" altLang="en-US" sz="1800" dirty="0" err="1">
                <a:ea typeface="맑은 고딕"/>
              </a:rPr>
              <a:t>vision</a:t>
            </a:r>
            <a:r>
              <a:rPr lang="ko-KR" altLang="en-US" sz="1800" dirty="0">
                <a:ea typeface="맑은 고딕"/>
              </a:rPr>
              <a:t>, </a:t>
            </a:r>
            <a:r>
              <a:rPr lang="ko-KR" altLang="en-US" sz="1800" dirty="0" err="1">
                <a:ea typeface="맑은 고딕"/>
              </a:rPr>
              <a:t>audio</a:t>
            </a:r>
            <a:endParaRPr lang="ko-KR" altLang="en-US" sz="1800">
              <a:ea typeface="맑은 고딕" panose="020B0503020000020004" pitchFamily="34" charset="-127"/>
            </a:endParaRPr>
          </a:p>
          <a:p>
            <a:pPr marL="0" indent="0">
              <a:buNone/>
            </a:pPr>
            <a:endParaRPr lang="ko-KR" altLang="en-US" sz="1800" dirty="0">
              <a:ea typeface="맑은 고딕"/>
            </a:endParaRPr>
          </a:p>
          <a:p>
            <a:pPr marL="0" indent="0">
              <a:buNone/>
            </a:pPr>
            <a:r>
              <a:rPr lang="ko-KR" altLang="en-US" sz="1800" dirty="0">
                <a:ea typeface="맑은 고딕"/>
              </a:rPr>
              <a:t>- </a:t>
            </a:r>
            <a:r>
              <a:rPr lang="ko-KR" altLang="en-US" sz="1800" dirty="0" err="1">
                <a:ea typeface="맑은 고딕"/>
              </a:rPr>
              <a:t>issue</a:t>
            </a:r>
            <a:endParaRPr lang="ko-KR" altLang="en-US" sz="1800" dirty="0">
              <a:ea typeface="맑은 고딕"/>
            </a:endParaRPr>
          </a:p>
          <a:p>
            <a:pPr marL="0" indent="0">
              <a:buNone/>
            </a:pPr>
            <a:r>
              <a:rPr lang="ko-KR" altLang="en-US" sz="1800" dirty="0">
                <a:ea typeface="맑은 고딕"/>
              </a:rPr>
              <a:t>1) inherent data non-alignment due to variable sampling rates for the sequences from each modality</a:t>
            </a:r>
          </a:p>
          <a:p>
            <a:pPr marL="0" indent="0">
              <a:buNone/>
            </a:pPr>
            <a:r>
              <a:rPr lang="ko-KR" altLang="en-US" sz="1800" dirty="0">
                <a:ea typeface="맑은 고딕"/>
              </a:rPr>
              <a:t>2) long-range dependencies between elements across modalities</a:t>
            </a:r>
          </a:p>
          <a:p>
            <a:pPr marL="0" indent="0">
              <a:buNone/>
            </a:pPr>
            <a:endParaRPr lang="ko-KR" altLang="en-US" sz="1800" dirty="0">
              <a:ea typeface="맑은 고딕"/>
            </a:endParaRPr>
          </a:p>
          <a:p>
            <a:pPr marL="0" indent="0">
              <a:buNone/>
            </a:pPr>
            <a:r>
              <a:rPr lang="ko-KR" altLang="en-US" sz="1800" dirty="0">
                <a:ea typeface="맑은 고딕"/>
              </a:rPr>
              <a:t>- propose : Multimodal Transformer (</a:t>
            </a:r>
            <a:r>
              <a:rPr lang="ko-KR" altLang="en-US" sz="1800" dirty="0" err="1">
                <a:ea typeface="맑은 고딕"/>
              </a:rPr>
              <a:t>MultT</a:t>
            </a:r>
            <a:r>
              <a:rPr lang="ko-KR" altLang="en-US" sz="1800" dirty="0">
                <a:ea typeface="맑은 고딕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97618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6E78F8-5E92-4F3B-A72B-628C4B060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sz="3200" b="1" dirty="0"/>
              <a:t>RELATED WORKS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65B5DB-9F41-40AB-BCDC-29D31CE96D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ko-KR" altLang="en-US" sz="1800" dirty="0">
                <a:ea typeface="맑은 고딕"/>
              </a:rPr>
              <a:t>1) Human multimodal language analysis</a:t>
            </a:r>
          </a:p>
          <a:p>
            <a:pPr marL="0" indent="0">
              <a:buNone/>
            </a:pPr>
            <a:endParaRPr lang="ko-KR" altLang="en-US" sz="1800" dirty="0">
              <a:ea typeface="맑은 고딕"/>
            </a:endParaRPr>
          </a:p>
          <a:p>
            <a:pPr marL="0" indent="0">
              <a:buNone/>
            </a:pPr>
            <a:r>
              <a:rPr lang="ko-KR" altLang="en-US" sz="1800" dirty="0">
                <a:ea typeface="맑은 고딕"/>
              </a:rPr>
              <a:t>2) </a:t>
            </a:r>
            <a:r>
              <a:rPr lang="ko-KR" altLang="en-US" sz="1800" dirty="0" err="1">
                <a:ea typeface="맑은 고딕"/>
              </a:rPr>
              <a:t>Transformer</a:t>
            </a:r>
            <a:r>
              <a:rPr lang="ko-KR" altLang="en-US" sz="1800" dirty="0">
                <a:ea typeface="맑은 고딕"/>
              </a:rPr>
              <a:t> Network</a:t>
            </a:r>
          </a:p>
        </p:txBody>
      </p:sp>
    </p:spTree>
    <p:extLst>
      <p:ext uri="{BB962C8B-B14F-4D97-AF65-F5344CB8AC3E}">
        <p14:creationId xmlns:p14="http://schemas.microsoft.com/office/powerpoint/2010/main" val="1568087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6E78F8-5E92-4F3B-A72B-628C4B060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sz="3200" b="1" dirty="0"/>
              <a:t>PROPOSED METHOD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65B5DB-9F41-40AB-BCDC-29D31CE96D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ko-KR" altLang="en-US" sz="1800" dirty="0">
                <a:ea typeface="맑은 고딕"/>
              </a:rPr>
              <a:t>- </a:t>
            </a:r>
            <a:r>
              <a:rPr lang="ko-KR" altLang="en-US" sz="1800" dirty="0" err="1">
                <a:ea typeface="맑은 고딕"/>
              </a:rPr>
              <a:t>crossmodal</a:t>
            </a:r>
            <a:r>
              <a:rPr lang="ko-KR" altLang="en-US" sz="1800" dirty="0">
                <a:ea typeface="맑은 고딕"/>
              </a:rPr>
              <a:t> </a:t>
            </a:r>
            <a:r>
              <a:rPr lang="ko-KR" altLang="en-US" sz="1800" dirty="0" err="1">
                <a:ea typeface="맑은 고딕"/>
              </a:rPr>
              <a:t>attention</a:t>
            </a:r>
            <a:endParaRPr lang="ko-KR" altLang="en-US" dirty="0" err="1"/>
          </a:p>
        </p:txBody>
      </p:sp>
      <p:pic>
        <p:nvPicPr>
          <p:cNvPr id="4" name="그림 4">
            <a:extLst>
              <a:ext uri="{FF2B5EF4-FFF2-40B4-BE49-F238E27FC236}">
                <a16:creationId xmlns:a16="http://schemas.microsoft.com/office/drawing/2014/main" id="{E663147B-DF5E-4B99-8EB4-828702C7F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1998" y="2260666"/>
            <a:ext cx="5640113" cy="3783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507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6E78F8-5E92-4F3B-A72B-628C4B060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sz="3200" dirty="0"/>
              <a:t>PROPOSED METHOD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65B5DB-9F41-40AB-BCDC-29D31CE96D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ko-KR" altLang="en-US" dirty="0">
              <a:ea typeface="맑은 고딕" panose="020B0503020000020004" pitchFamily="34" charset="-127"/>
            </a:endParaRPr>
          </a:p>
        </p:txBody>
      </p:sp>
      <p:pic>
        <p:nvPicPr>
          <p:cNvPr id="4" name="그림 4">
            <a:extLst>
              <a:ext uri="{FF2B5EF4-FFF2-40B4-BE49-F238E27FC236}">
                <a16:creationId xmlns:a16="http://schemas.microsoft.com/office/drawing/2014/main" id="{0A5B1EB5-19B0-4BE9-87EE-75590BAF6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902" y="1354032"/>
            <a:ext cx="6841836" cy="4917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816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6E78F8-5E92-4F3B-A72B-628C4B060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3200" b="1" dirty="0">
                <a:ea typeface="+mj-lt"/>
                <a:cs typeface="+mj-lt"/>
              </a:rPr>
              <a:t>PROPSOED METHOD</a:t>
            </a:r>
            <a:br>
              <a:rPr lang="ko-KR" altLang="en-US" sz="3200" b="1" dirty="0">
                <a:ea typeface="+mj-lt"/>
              </a:rPr>
            </a:br>
            <a:r>
              <a:rPr lang="ko-KR" altLang="en-US" sz="3200" b="1" dirty="0">
                <a:ea typeface="+mj-lt"/>
                <a:cs typeface="+mj-lt"/>
              </a:rPr>
              <a:t>(1) </a:t>
            </a:r>
            <a:r>
              <a:rPr lang="ko-KR" altLang="en-US" sz="3200" b="1" dirty="0" err="1">
                <a:ea typeface="+mj-lt"/>
                <a:cs typeface="+mj-lt"/>
              </a:rPr>
              <a:t>temporal</a:t>
            </a:r>
            <a:r>
              <a:rPr lang="ko-KR" altLang="en-US" sz="3200" b="1" dirty="0">
                <a:ea typeface="+mj-lt"/>
                <a:cs typeface="+mj-lt"/>
              </a:rPr>
              <a:t> </a:t>
            </a:r>
            <a:r>
              <a:rPr lang="ko-KR" altLang="en-US" sz="3200" b="1" dirty="0" err="1">
                <a:ea typeface="+mj-lt"/>
                <a:cs typeface="+mj-lt"/>
              </a:rPr>
              <a:t>convolution</a:t>
            </a:r>
            <a:r>
              <a:rPr lang="ko-KR" altLang="en-US" sz="3200" b="1" dirty="0">
                <a:ea typeface="+mj-lt"/>
                <a:cs typeface="+mj-lt"/>
              </a:rPr>
              <a:t> (CONV1D)</a:t>
            </a:r>
            <a:endParaRPr lang="ko-KR" altLang="en-US">
              <a:ea typeface="+mj-lt"/>
              <a:cs typeface="+mj-lt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65B5DB-9F41-40AB-BCDC-29D31CE96D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ko-KR" altLang="en-US" sz="1800" dirty="0">
                <a:ea typeface="맑은 고딕"/>
              </a:rPr>
              <a:t>- </a:t>
            </a:r>
            <a:r>
              <a:rPr lang="ko-KR" altLang="en-US" sz="1800" dirty="0" err="1">
                <a:ea typeface="맑은 고딕"/>
              </a:rPr>
              <a:t>contain</a:t>
            </a:r>
            <a:r>
              <a:rPr lang="ko-KR" altLang="en-US" sz="1800" dirty="0">
                <a:ea typeface="맑은 고딕"/>
              </a:rPr>
              <a:t> </a:t>
            </a:r>
            <a:r>
              <a:rPr lang="ko-KR" altLang="en-US" sz="1800" dirty="0" err="1">
                <a:ea typeface="맑은 고딕"/>
              </a:rPr>
              <a:t>the</a:t>
            </a:r>
            <a:r>
              <a:rPr lang="ko-KR" altLang="en-US" sz="1800" dirty="0">
                <a:ea typeface="맑은 고딕"/>
              </a:rPr>
              <a:t> </a:t>
            </a:r>
            <a:r>
              <a:rPr lang="ko-KR" altLang="en-US" sz="1800" dirty="0" err="1">
                <a:ea typeface="맑은 고딕"/>
              </a:rPr>
              <a:t>local</a:t>
            </a:r>
            <a:r>
              <a:rPr lang="ko-KR" altLang="en-US" sz="1800" dirty="0">
                <a:ea typeface="맑은 고딕"/>
              </a:rPr>
              <a:t> </a:t>
            </a:r>
            <a:r>
              <a:rPr lang="ko-KR" altLang="en-US" sz="1800" dirty="0" err="1">
                <a:ea typeface="맑은 고딕"/>
              </a:rPr>
              <a:t>structure</a:t>
            </a:r>
            <a:r>
              <a:rPr lang="ko-KR" altLang="en-US" sz="1800" dirty="0">
                <a:ea typeface="맑은 고딕"/>
              </a:rPr>
              <a:t> of </a:t>
            </a:r>
            <a:r>
              <a:rPr lang="ko-KR" altLang="en-US" sz="1800" dirty="0" err="1">
                <a:ea typeface="맑은 고딕"/>
              </a:rPr>
              <a:t>the</a:t>
            </a:r>
            <a:r>
              <a:rPr lang="ko-KR" altLang="en-US" sz="1800" dirty="0">
                <a:ea typeface="맑은 고딕"/>
              </a:rPr>
              <a:t> </a:t>
            </a:r>
            <a:r>
              <a:rPr lang="ko-KR" altLang="en-US" sz="1800" dirty="0" err="1">
                <a:ea typeface="맑은 고딕"/>
              </a:rPr>
              <a:t>sequence</a:t>
            </a:r>
            <a:endParaRPr lang="ko-KR" altLang="en-US" sz="1800"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ko-KR" altLang="en-US" sz="1800" dirty="0">
                <a:ea typeface="맑은 고딕"/>
              </a:rPr>
              <a:t>- </a:t>
            </a:r>
            <a:r>
              <a:rPr lang="ko-KR" altLang="en-US" sz="1800" dirty="0" err="1">
                <a:ea typeface="맑은 고딕"/>
              </a:rPr>
              <a:t>poject</a:t>
            </a:r>
            <a:r>
              <a:rPr lang="ko-KR" altLang="en-US" sz="1800" dirty="0">
                <a:ea typeface="맑은 고딕"/>
              </a:rPr>
              <a:t> </a:t>
            </a:r>
            <a:r>
              <a:rPr lang="ko-KR" altLang="en-US" sz="1800" dirty="0" err="1">
                <a:ea typeface="맑은 고딕"/>
              </a:rPr>
              <a:t>to</a:t>
            </a:r>
            <a:r>
              <a:rPr lang="ko-KR" altLang="en-US" sz="1800" dirty="0">
                <a:ea typeface="맑은 고딕"/>
              </a:rPr>
              <a:t> </a:t>
            </a:r>
            <a:r>
              <a:rPr lang="ko-KR" altLang="en-US" sz="1800" dirty="0" err="1">
                <a:ea typeface="맑은 고딕"/>
              </a:rPr>
              <a:t>the</a:t>
            </a:r>
            <a:r>
              <a:rPr lang="ko-KR" altLang="en-US" sz="1800" dirty="0">
                <a:ea typeface="맑은 고딕"/>
              </a:rPr>
              <a:t> </a:t>
            </a:r>
            <a:r>
              <a:rPr lang="ko-KR" altLang="en-US" sz="1800" dirty="0" err="1">
                <a:ea typeface="맑은 고딕"/>
              </a:rPr>
              <a:t>same</a:t>
            </a:r>
            <a:r>
              <a:rPr lang="ko-KR" altLang="en-US" sz="1800" dirty="0">
                <a:ea typeface="맑은 고딕"/>
              </a:rPr>
              <a:t> </a:t>
            </a:r>
            <a:r>
              <a:rPr lang="ko-KR" altLang="en-US" sz="1800" dirty="0" err="1">
                <a:ea typeface="맑은 고딕"/>
              </a:rPr>
              <a:t>dimension</a:t>
            </a:r>
            <a:r>
              <a:rPr lang="ko-KR" altLang="en-US" sz="1800" dirty="0">
                <a:ea typeface="맑은 고딕"/>
              </a:rPr>
              <a:t> </a:t>
            </a:r>
            <a:r>
              <a:rPr lang="ko-KR" altLang="en-US" sz="1800" dirty="0" err="1">
                <a:ea typeface="맑은 고딕"/>
              </a:rPr>
              <a:t>d</a:t>
            </a:r>
            <a:endParaRPr lang="ko-KR" altLang="en-US" sz="1800" dirty="0">
              <a:ea typeface="맑은 고딕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659C629-3E7E-4C65-A6EA-53AB1C647C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1491" y="1784332"/>
            <a:ext cx="5577608" cy="4005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145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6E78F8-5E92-4F3B-A72B-628C4B060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sz="3200" b="1" dirty="0">
                <a:ea typeface="+mj-lt"/>
                <a:cs typeface="+mj-lt"/>
              </a:rPr>
              <a:t>PROPSOED METHOD</a:t>
            </a:r>
            <a:br>
              <a:rPr lang="ko-KR" sz="3200" b="1" dirty="0">
                <a:ea typeface="+mj-lt"/>
                <a:cs typeface="+mj-lt"/>
              </a:rPr>
            </a:br>
            <a:r>
              <a:rPr lang="ko-KR" sz="3200" b="1" dirty="0">
                <a:ea typeface="+mj-lt"/>
                <a:cs typeface="+mj-lt"/>
              </a:rPr>
              <a:t>(</a:t>
            </a:r>
            <a:r>
              <a:rPr lang="en-US" altLang="ko-KR" sz="3200" b="1" dirty="0">
                <a:ea typeface="+mj-lt"/>
                <a:cs typeface="+mj-lt"/>
              </a:rPr>
              <a:t>2</a:t>
            </a:r>
            <a:r>
              <a:rPr lang="ko-KR" sz="3200" b="1" dirty="0">
                <a:ea typeface="+mj-lt"/>
                <a:cs typeface="+mj-lt"/>
              </a:rPr>
              <a:t>) </a:t>
            </a:r>
            <a:r>
              <a:rPr lang="en-US" altLang="ko-KR" sz="3200" b="1" dirty="0">
                <a:ea typeface="+mj-lt"/>
                <a:cs typeface="+mj-lt"/>
              </a:rPr>
              <a:t>Positional embedding</a:t>
            </a:r>
            <a:endParaRPr lang="ko-KR" dirty="0">
              <a:ea typeface="+mj-lt"/>
              <a:cs typeface="+mj-lt"/>
            </a:endParaRPr>
          </a:p>
        </p:txBody>
      </p:sp>
      <p:pic>
        <p:nvPicPr>
          <p:cNvPr id="4" name="그림 5">
            <a:extLst>
              <a:ext uri="{FF2B5EF4-FFF2-40B4-BE49-F238E27FC236}">
                <a16:creationId xmlns:a16="http://schemas.microsoft.com/office/drawing/2014/main" id="{B775E900-645A-4A05-9610-799711C2F3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0855" y="1782198"/>
            <a:ext cx="5000973" cy="2086046"/>
          </a:xfr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AFF8A61-376C-4E9C-AEEB-C41F9E4601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1491" y="1784332"/>
            <a:ext cx="5577608" cy="4005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5399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6E78F8-5E92-4F3B-A72B-628C4B060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sz="3200" b="1" dirty="0"/>
              <a:t>PROPOSED METHOD</a:t>
            </a:r>
            <a:br>
              <a:rPr lang="ko-KR" altLang="en-US" sz="3200" b="1" dirty="0">
                <a:ea typeface="맑은 고딕"/>
              </a:rPr>
            </a:br>
            <a:r>
              <a:rPr lang="ko-KR" sz="3200" b="1" dirty="0"/>
              <a:t>(3) </a:t>
            </a:r>
            <a:r>
              <a:rPr lang="ko-KR" sz="3200" b="1" dirty="0" err="1"/>
              <a:t>Crossmodal</a:t>
            </a:r>
            <a:r>
              <a:rPr lang="ko-KR" sz="3200" b="1" dirty="0"/>
              <a:t> </a:t>
            </a:r>
            <a:r>
              <a:rPr lang="ko-KR" sz="3200" b="1" dirty="0" err="1"/>
              <a:t>Transformers</a:t>
            </a:r>
            <a:endParaRPr lang="ko-KR" altLang="en-US" dirty="0" err="1"/>
          </a:p>
        </p:txBody>
      </p:sp>
      <p:pic>
        <p:nvPicPr>
          <p:cNvPr id="4" name="그림 4">
            <a:extLst>
              <a:ext uri="{FF2B5EF4-FFF2-40B4-BE49-F238E27FC236}">
                <a16:creationId xmlns:a16="http://schemas.microsoft.com/office/drawing/2014/main" id="{401D869A-77D6-475B-B93C-547642856B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019" y="1687677"/>
            <a:ext cx="3855032" cy="4351338"/>
          </a:xfr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781A44B-CEE5-4E2F-AB53-18B3C9879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1491" y="1784332"/>
            <a:ext cx="5577608" cy="4005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025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와이드스크린</PresentationFormat>
  <Paragraphs>0</Paragraphs>
  <Slides>15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6" baseType="lpstr">
      <vt:lpstr>Office 테마</vt:lpstr>
      <vt:lpstr>MULTIMOADAL TRANSFORMER FOR UNALIGNED MULTIMODAL LAGUAGE SEQUENCES</vt:lpstr>
      <vt:lpstr>CONTENTS</vt:lpstr>
      <vt:lpstr>INTRODUCTION</vt:lpstr>
      <vt:lpstr>RELATED WORKS</vt:lpstr>
      <vt:lpstr>PROPOSED METHOD</vt:lpstr>
      <vt:lpstr>PROPOSED METHOD</vt:lpstr>
      <vt:lpstr>PROPSOED METHOD (1) temporal convolution (CONV1D)</vt:lpstr>
      <vt:lpstr>PROPSOED METHOD (2) Positional embedding</vt:lpstr>
      <vt:lpstr>PROPOSED METHOD (3) Crossmodal Transformers</vt:lpstr>
      <vt:lpstr>PROPOSED METHOD (4) Self-Attention Transformers and Prediction</vt:lpstr>
      <vt:lpstr>EXPERIMENT</vt:lpstr>
      <vt:lpstr>EXPERIMENT</vt:lpstr>
      <vt:lpstr>EXPERIMENT</vt:lpstr>
      <vt:lpstr>EXPERIMENT</vt:lpstr>
      <vt:lpstr>EXPERIMENT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lastModifiedBy/>
  <cp:revision>113</cp:revision>
  <dcterms:created xsi:type="dcterms:W3CDTF">2021-08-12T04:20:38Z</dcterms:created>
  <dcterms:modified xsi:type="dcterms:W3CDTF">2021-08-12T05:49:38Z</dcterms:modified>
</cp:coreProperties>
</file>

<file path=docProps/thumbnail.jpeg>
</file>